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700" r:id="rId3"/>
    <p:sldMasterId id="2147483713" r:id="rId4"/>
  </p:sldMasterIdLst>
  <p:notesMasterIdLst>
    <p:notesMasterId r:id="rId57"/>
  </p:notesMasterIdLst>
  <p:handoutMasterIdLst>
    <p:handoutMasterId r:id="rId58"/>
  </p:handoutMasterIdLst>
  <p:sldIdLst>
    <p:sldId id="30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58" r:id="rId19"/>
    <p:sldId id="276" r:id="rId20"/>
    <p:sldId id="277" r:id="rId21"/>
    <p:sldId id="278" r:id="rId22"/>
    <p:sldId id="279" r:id="rId23"/>
    <p:sldId id="310" r:id="rId24"/>
    <p:sldId id="309" r:id="rId25"/>
    <p:sldId id="311" r:id="rId26"/>
    <p:sldId id="280" r:id="rId27"/>
    <p:sldId id="281" r:id="rId28"/>
    <p:sldId id="313" r:id="rId29"/>
    <p:sldId id="282" r:id="rId30"/>
    <p:sldId id="284" r:id="rId31"/>
    <p:sldId id="259" r:id="rId32"/>
    <p:sldId id="288" r:id="rId33"/>
    <p:sldId id="289" r:id="rId34"/>
    <p:sldId id="314" r:id="rId35"/>
    <p:sldId id="291" r:id="rId36"/>
    <p:sldId id="316" r:id="rId37"/>
    <p:sldId id="296" r:id="rId38"/>
    <p:sldId id="290" r:id="rId39"/>
    <p:sldId id="315" r:id="rId40"/>
    <p:sldId id="294" r:id="rId41"/>
    <p:sldId id="295" r:id="rId42"/>
    <p:sldId id="317" r:id="rId43"/>
    <p:sldId id="260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12" r:id="rId53"/>
    <p:sldId id="305" r:id="rId54"/>
    <p:sldId id="306" r:id="rId55"/>
    <p:sldId id="307" r:id="rId56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06A"/>
    <a:srgbClr val="82B366"/>
    <a:srgbClr val="F8CECC"/>
    <a:srgbClr val="74423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1104" y="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46"/>
    </p:cViewPr>
  </p:sorterViewPr>
  <p:notesViewPr>
    <p:cSldViewPr>
      <p:cViewPr varScale="1">
        <p:scale>
          <a:sx n="63" d="100"/>
          <a:sy n="63" d="100"/>
        </p:scale>
        <p:origin x="-3450" y="-132"/>
      </p:cViewPr>
      <p:guideLst>
        <p:guide orient="horz" pos="3133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.14193414802579393"/>
          <c:y val="2.4930927521207215E-2"/>
          <c:w val="0.68233339865804377"/>
          <c:h val="0.78562873758427343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Total Grids w/ Updates</c:v>
                </c:pt>
              </c:strCache>
            </c:strRef>
          </c:tx>
          <c:spPr>
            <a:ln w="22225">
              <a:solidFill>
                <a:schemeClr val="tx1"/>
              </a:solidFill>
            </a:ln>
          </c:spPr>
          <c:marker>
            <c:symbol val="square"/>
            <c:size val="7"/>
            <c:spPr>
              <a:solidFill>
                <a:schemeClr val="tx1"/>
              </a:solidFill>
              <a:ln>
                <a:solidFill>
                  <a:prstClr val="black"/>
                </a:solidFill>
              </a:ln>
            </c:spPr>
          </c:marker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53370</c:v>
                </c:pt>
                <c:pt idx="1">
                  <c:v>52696</c:v>
                </c:pt>
                <c:pt idx="2">
                  <c:v>48766</c:v>
                </c:pt>
                <c:pt idx="3">
                  <c:v>48222</c:v>
                </c:pt>
                <c:pt idx="4">
                  <c:v>46128</c:v>
                </c:pt>
                <c:pt idx="5">
                  <c:v>24747</c:v>
                </c:pt>
              </c:numCache>
            </c:numRef>
          </c:val>
        </c:ser>
        <c:marker val="1"/>
        <c:axId val="69798912"/>
        <c:axId val="69802624"/>
      </c:lineChart>
      <c:lineChart>
        <c:grouping val="standard"/>
        <c:ser>
          <c:idx val="1"/>
          <c:order val="1"/>
          <c:tx>
            <c:strRef>
              <c:f>Sheet1!$D$1</c:f>
              <c:strCache>
                <c:ptCount val="1"/>
                <c:pt idx="0">
                  <c:v>Mandatory Grids %</c:v>
                </c:pt>
              </c:strCache>
            </c:strRef>
          </c:tx>
          <c:spPr>
            <a:ln w="22225" cmpd="dbl">
              <a:solidFill>
                <a:schemeClr val="tx1"/>
              </a:solidFill>
              <a:prstDash val="sysDash"/>
            </a:ln>
          </c:spPr>
          <c:marker>
            <c:symbol val="triangle"/>
            <c:size val="7"/>
            <c:spPr>
              <a:solidFill>
                <a:sysClr val="windowText" lastClr="000000"/>
              </a:solidFill>
              <a:ln>
                <a:solidFill>
                  <a:prstClr val="black"/>
                </a:solidFill>
              </a:ln>
            </c:spPr>
          </c:marker>
          <c:dLbls>
            <c:dLbl>
              <c:idx val="5"/>
              <c:layout>
                <c:manualLayout>
                  <c:x val="-0.12121212121212126"/>
                  <c:y val="-2.089864158829678E-3"/>
                </c:manualLayout>
              </c:layout>
              <c:showVal val="1"/>
            </c:dLbl>
            <c:showVal val="1"/>
          </c:dLbls>
          <c:cat>
            <c:strRef>
              <c:f>Sheet1!$A$2:$A$7</c:f>
              <c:strCache>
                <c:ptCount val="6"/>
                <c:pt idx="0">
                  <c:v>2 Year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Sheet1!$D$2:$D$7</c:f>
              <c:numCache>
                <c:formatCode>0.00%</c:formatCode>
                <c:ptCount val="6"/>
                <c:pt idx="0">
                  <c:v>0.92581974892261565</c:v>
                </c:pt>
                <c:pt idx="1">
                  <c:v>0.86752315166236527</c:v>
                </c:pt>
                <c:pt idx="2">
                  <c:v>0.41131115941434604</c:v>
                </c:pt>
                <c:pt idx="3">
                  <c:v>0.34013520799635022</c:v>
                </c:pt>
                <c:pt idx="4">
                  <c:v>0.24054804023586543</c:v>
                </c:pt>
                <c:pt idx="5">
                  <c:v>0.11403402432618095</c:v>
                </c:pt>
              </c:numCache>
            </c:numRef>
          </c:val>
        </c:ser>
        <c:marker val="1"/>
        <c:axId val="69835392"/>
        <c:axId val="69833472"/>
      </c:lineChart>
      <c:catAx>
        <c:axId val="6979891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>
                    <a:latin typeface="+mn-lt"/>
                    <a:cs typeface="Times New Roman" pitchFamily="18" charset="0"/>
                  </a:rPr>
                  <a:t>Time difference between </a:t>
                </a:r>
                <a:r>
                  <a:rPr lang="en-US" sz="1200" baseline="0">
                    <a:latin typeface="+mn-lt"/>
                    <a:cs typeface="Times New Roman" pitchFamily="18" charset="0"/>
                  </a:rPr>
                  <a:t>the local and the server's map data</a:t>
                </a:r>
                <a:endParaRPr lang="en-US" sz="1200">
                  <a:latin typeface="+mn-lt"/>
                  <a:cs typeface="Times New Roman" pitchFamily="18" charset="0"/>
                </a:endParaRPr>
              </a:p>
            </c:rich>
          </c:tx>
          <c:layout>
            <c:manualLayout>
              <c:xMode val="edge"/>
              <c:yMode val="edge"/>
              <c:x val="0.21154305012572752"/>
              <c:y val="0.88176239725520156"/>
            </c:manualLayout>
          </c:layout>
        </c:title>
        <c:tickLblPos val="nextTo"/>
        <c:crossAx val="69802624"/>
        <c:crosses val="autoZero"/>
        <c:auto val="1"/>
        <c:lblAlgn val="ctr"/>
        <c:lblOffset val="100"/>
      </c:catAx>
      <c:valAx>
        <c:axId val="69802624"/>
        <c:scaling>
          <c:orientation val="minMax"/>
          <c:max val="55000"/>
          <c:min val="0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>
                    <a:latin typeface="+mn-lt"/>
                    <a:cs typeface="Times New Roman" pitchFamily="18" charset="0"/>
                  </a:rPr>
                  <a:t>Number</a:t>
                </a:r>
                <a:r>
                  <a:rPr lang="en-US" sz="1200" baseline="0">
                    <a:latin typeface="+mn-lt"/>
                    <a:cs typeface="Times New Roman" pitchFamily="18" charset="0"/>
                  </a:rPr>
                  <a:t> of Map Tiles / Grids</a:t>
                </a:r>
              </a:p>
            </c:rich>
          </c:tx>
          <c:layout>
            <c:manualLayout>
              <c:xMode val="edge"/>
              <c:yMode val="edge"/>
              <c:x val="5.1069507919901662E-2"/>
              <c:y val="0.25102329293477832"/>
            </c:manualLayout>
          </c:layout>
        </c:title>
        <c:numFmt formatCode="General" sourceLinked="1"/>
        <c:tickLblPos val="nextTo"/>
        <c:crossAx val="69798912"/>
        <c:crosses val="autoZero"/>
        <c:crossBetween val="between"/>
      </c:valAx>
      <c:valAx>
        <c:axId val="69833472"/>
        <c:scaling>
          <c:orientation val="minMax"/>
        </c:scaling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 dirty="0"/>
                  <a:t>Percentage of Total</a:t>
                </a:r>
                <a:r>
                  <a:rPr lang="en-US" sz="1200" baseline="0" dirty="0"/>
                  <a:t> Changed Map Tiles / Grids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92172618214395696"/>
              <c:y val="0.10856193765224254"/>
            </c:manualLayout>
          </c:layout>
        </c:title>
        <c:numFmt formatCode="0.00%" sourceLinked="1"/>
        <c:tickLblPos val="nextTo"/>
        <c:crossAx val="69835392"/>
        <c:crosses val="max"/>
        <c:crossBetween val="between"/>
      </c:valAx>
      <c:catAx>
        <c:axId val="69835392"/>
        <c:scaling>
          <c:orientation val="minMax"/>
        </c:scaling>
        <c:delete val="1"/>
        <c:axPos val="b"/>
        <c:tickLblPos val="none"/>
        <c:crossAx val="69833472"/>
        <c:crosses val="autoZero"/>
        <c:auto val="1"/>
        <c:lblAlgn val="ctr"/>
        <c:lblOffset val="100"/>
      </c:catAx>
      <c:spPr>
        <a:ln w="12700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20003542389369178"/>
          <c:y val="0.6654413809559071"/>
          <c:w val="0.30577005671493862"/>
          <c:h val="9.6430446194225722E-2"/>
        </c:manualLayout>
      </c:layout>
    </c:legend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69F56-8B12-47ED-8182-B03A02786466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3BDE4-5A97-4C0D-8BE1-9C703B4EBE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23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C63AC77-6EEB-4A38-97D2-6352D62443EC}" type="slidenum">
              <a:rPr lang="en-US" sz="1400" spc="-1">
                <a:latin typeface="Times New Roman"/>
              </a:rPr>
              <a:pPr algn="r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prstGeom prst="rect">
            <a:avLst/>
          </a:prstGeo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78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79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41A02407-38CE-4374-934B-AC0C6727C26C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2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3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35A91646-224F-4F7F-9636-5EA04C94C03D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6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7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1A3026DF-0643-4FF8-BB96-5BC0A33780A7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19-Feb-17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Aakash Sharma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FB</a:t>
            </a:r>
            <a:r>
              <a:rPr lang="en-US" sz="1000" baseline="0" dirty="0">
                <a:solidFill>
                  <a:schemeClr val="tx1"/>
                </a:solidFill>
              </a:rPr>
              <a:t> 20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127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32" name="Picture 23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19-Feb-17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de-DE" noProof="0" dirty="0" smtClean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de-DE" noProof="0" dirty="0" smtClean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AAE9B-0D19-452D-A8A8-E541A1635DA2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DB4E6-7C6C-4B91-883A-68173D4BF0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30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0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0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7E84E8D3-8AE0-4EC0-958D-A72E86DB0538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7" name="PlaceHolder 8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Titelmasterformat durch Klicken bearbeiten</a:t>
            </a:r>
            <a:endParaRPr/>
          </a:p>
        </p:txBody>
      </p:sp>
      <p:sp>
        <p:nvSpPr>
          <p:cNvPr id="108" name="PlaceHolder 9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LevelTextmasterformat bearbeiten</a:t>
            </a:r>
            <a:endParaRPr/>
          </a:p>
        </p:txBody>
      </p:sp>
      <p:sp>
        <p:nvSpPr>
          <p:cNvPr id="109" name="PlaceHolder 10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9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9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DC38E16F-D44E-45A6-8D78-CEFE94A37BF4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7" name="PlaceHolder 8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LevelTextmasterformat bearbeiten</a:t>
            </a:r>
            <a:endParaRPr/>
          </a:p>
          <a:p>
            <a:pPr marL="349200" lvl="1" indent="-16776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Zweite Ebene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Dritte Ebene</a:t>
            </a:r>
            <a:endParaRPr/>
          </a:p>
          <a:p>
            <a:pPr marL="717480" lvl="3" indent="-17280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Vierte Ebene</a:t>
            </a:r>
            <a:endParaRPr/>
          </a:p>
          <a:p>
            <a:pPr marL="907920" lvl="4" indent="-18864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Fünfte Ebene</a:t>
            </a:r>
            <a:endParaRPr/>
          </a:p>
        </p:txBody>
      </p:sp>
      <p:sp>
        <p:nvSpPr>
          <p:cNvPr id="198" name="PlaceHolder 9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9" name="PlaceHolder 10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Titelmasterformat durch Klicken bearbeiten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‹#›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streetmap.org/wiki/Osmosis" TargetMode="External"/><Relationship Id="rId2" Type="http://schemas.openxmlformats.org/officeDocument/2006/relationships/hyperlink" Target="http://download.geofabrik.de/europe/germany/berlin.html" TargetMode="Externa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4.png"/><Relationship Id="rId5" Type="http://schemas.openxmlformats.org/officeDocument/2006/relationships/hyperlink" Target="https://github.com/pgRouting/osm2pgrouting/tree/with-timestamp" TargetMode="External"/><Relationship Id="rId4" Type="http://schemas.openxmlformats.org/officeDocument/2006/relationships/hyperlink" Target="https://github.com/aakashysharma/osm2pgrouting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icanbarelydraw.com/comic/comics/2013-07-29-gps-map-updat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470594"/>
            <a:ext cx="7134225" cy="3456384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1542182"/>
          </a:xfrm>
        </p:spPr>
        <p:txBody>
          <a:bodyPr/>
          <a:lstStyle/>
          <a:p>
            <a:pPr eaLnBrk="1" hangingPunct="1"/>
            <a:r>
              <a:rPr lang="en-US" dirty="0"/>
              <a:t>Differential map updates for highly automated driving and enhanced driver assistance services</a:t>
            </a:r>
          </a:p>
        </p:txBody>
      </p:sp>
      <p:sp>
        <p:nvSpPr>
          <p:cNvPr id="3077" name="Text Box 65"/>
          <p:cNvSpPr txBox="1">
            <a:spLocks noChangeArrowheads="1"/>
          </p:cNvSpPr>
          <p:nvPr/>
        </p:nvSpPr>
        <p:spPr bwMode="auto">
          <a:xfrm>
            <a:off x="5113880" y="6310313"/>
            <a:ext cx="38507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r>
              <a:rPr lang="en-US" sz="800" dirty="0">
                <a:solidFill>
                  <a:schemeClr val="folHlink"/>
                </a:solidFill>
              </a:rPr>
              <a:t>http://www.icanbarelydraw.com/comic/comics/2013-07-29-gps-map-updates.png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</a:t>
            </a:r>
            <a:r>
              <a:rPr lang="en-GB" sz="2000" b="1" strike="noStrike" spc="-1" dirty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Navigation map as database  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[Kamijo et. al. 1989] ^</a:t>
            </a: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Grid based update 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[Min et al. 2011]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^ (US Patent US6092076 A, US6546334 B1)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work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ActMAP project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Bastiaensen et al. Work updates the grid one vehicle/car is passing through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Work</a:t>
            </a:r>
            <a:endParaRPr/>
          </a:p>
        </p:txBody>
      </p:sp>
      <p:pic>
        <p:nvPicPr>
          <p:cNvPr id="310" name="Picture 1"/>
          <p:cNvPicPr/>
          <p:nvPr/>
        </p:nvPicPr>
        <p:blipFill>
          <a:blip r:embed="rId2"/>
          <a:stretch/>
        </p:blipFill>
        <p:spPr>
          <a:xfrm>
            <a:off x="1072800" y="1917000"/>
            <a:ext cx="7243200" cy="3024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Connection Maintained – Locally Differential Map Update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1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Update Methods</a:t>
            </a:r>
            <a:endParaRPr/>
          </a:p>
        </p:txBody>
      </p:sp>
      <p:graphicFrame>
        <p:nvGraphicFramePr>
          <p:cNvPr id="314" name="Table 4"/>
          <p:cNvGraphicFramePr/>
          <p:nvPr/>
        </p:nvGraphicFramePr>
        <p:xfrm>
          <a:off x="500034" y="2143116"/>
          <a:ext cx="7272360" cy="1187640"/>
        </p:xfrm>
        <a:graphic>
          <a:graphicData uri="http://schemas.openxmlformats.org/drawingml/2006/table">
            <a:tbl>
              <a:tblPr/>
              <a:tblGrid>
                <a:gridCol w="1454400"/>
                <a:gridCol w="1454400"/>
                <a:gridCol w="1454400"/>
                <a:gridCol w="1454400"/>
                <a:gridCol w="1454760"/>
              </a:tblGrid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Region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Inserts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Delete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Updated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Total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</a:tr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Spain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</a:tr>
              <a:tr h="45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Luxembourg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Smaller region based approach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16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17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Inefficiencies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6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7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1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portion of the Map</a:t>
            </a:r>
            <a:endParaRPr/>
          </a:p>
        </p:txBody>
      </p:sp>
      <p:pic>
        <p:nvPicPr>
          <p:cNvPr id="321" name="Picture 5"/>
          <p:cNvPicPr/>
          <p:nvPr/>
        </p:nvPicPr>
        <p:blipFill>
          <a:blip r:embed="rId2"/>
          <a:stretch/>
        </p:blipFill>
        <p:spPr>
          <a:xfrm>
            <a:off x="3489413" y="1462966"/>
            <a:ext cx="5444640" cy="5373000"/>
          </a:xfrm>
          <a:prstGeom prst="rect">
            <a:avLst/>
          </a:prstGeom>
          <a:ln>
            <a:noFill/>
          </a:ln>
        </p:spPr>
      </p:pic>
      <p:cxnSp>
        <p:nvCxnSpPr>
          <p:cNvPr id="7" name="Straight Connector 6"/>
          <p:cNvCxnSpPr/>
          <p:nvPr/>
        </p:nvCxnSpPr>
        <p:spPr bwMode="auto">
          <a:xfrm>
            <a:off x="142844" y="2284404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1214414" y="2071679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Updates</a:t>
            </a:r>
            <a:endParaRPr/>
          </a:p>
        </p:txBody>
      </p:sp>
      <p:pic>
        <p:nvPicPr>
          <p:cNvPr id="325" name="Picture 14"/>
          <p:cNvPicPr/>
          <p:nvPr/>
        </p:nvPicPr>
        <p:blipFill>
          <a:blip r:embed="rId2"/>
          <a:stretch/>
        </p:blipFill>
        <p:spPr>
          <a:xfrm>
            <a:off x="3500430" y="146685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F8CE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with changes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Car's </a:t>
            </a: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 Route</a:t>
            </a:r>
            <a:endParaRPr/>
          </a:p>
        </p:txBody>
      </p:sp>
      <p:pic>
        <p:nvPicPr>
          <p:cNvPr id="329" name="Picture 4"/>
          <p:cNvPicPr/>
          <p:nvPr/>
        </p:nvPicPr>
        <p:blipFill>
          <a:blip r:embed="rId2"/>
          <a:stretch/>
        </p:blipFill>
        <p:spPr>
          <a:xfrm>
            <a:off x="3500430" y="1510920"/>
            <a:ext cx="5418720" cy="534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Map Update Protocol* 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5546727"/>
            <a:ext cx="3571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*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Bastiaensen</a:t>
            </a:r>
            <a:r>
              <a:rPr lang="en-US" sz="1400" i="1" dirty="0" smtClean="0"/>
              <a:t>, Edwin. "</a:t>
            </a:r>
            <a:r>
              <a:rPr lang="en-US" sz="1400" i="1" dirty="0" err="1" smtClean="0"/>
              <a:t>ActMAP</a:t>
            </a:r>
            <a:r>
              <a:rPr lang="en-US" sz="1400" i="1" dirty="0" smtClean="0"/>
              <a:t>: real-time map updates for advanced in-vehicle applications." Proceedings, 10th World Congress on ITS, Madrid. 2003.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85720" y="214311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as you drive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20" y="3143248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 &amp; C2 extra for Consistency</a:t>
            </a:r>
            <a:endParaRPr lang="en-US" dirty="0"/>
          </a:p>
        </p:txBody>
      </p:sp>
      <p:pic>
        <p:nvPicPr>
          <p:cNvPr id="9" name="Picture 8" descr="simpleUpd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58" y="1461787"/>
            <a:ext cx="5462696" cy="5396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Autonomous vehicles are coming...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http://cdn.autoindustriya.com/images/posts/post10150_2.jpg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http://ichef.bbci.co.uk/news/624/cpsprodpb/9B5E/production/_89747793_uatc-car-bridge-16x9-917x516.jpg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https://fortunedotcom.files.wordpress.com/2016/12/google-waymo-fca.jpeg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</p:txBody>
      </p:sp>
      <p:pic>
        <p:nvPicPr>
          <p:cNvPr id="260" name="Picture 5"/>
          <p:cNvPicPr/>
          <p:nvPr/>
        </p:nvPicPr>
        <p:blipFill>
          <a:blip r:embed="rId2" cstate="print"/>
          <a:stretch/>
        </p:blipFill>
        <p:spPr>
          <a:xfrm>
            <a:off x="971640" y="2277000"/>
            <a:ext cx="2742840" cy="514080"/>
          </a:xfrm>
          <a:prstGeom prst="rect">
            <a:avLst/>
          </a:prstGeom>
          <a:ln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5220000" y="1556640"/>
            <a:ext cx="3419640" cy="1923480"/>
          </a:xfrm>
          <a:prstGeom prst="rect">
            <a:avLst/>
          </a:prstGeom>
          <a:ln>
            <a:noFill/>
          </a:ln>
        </p:spPr>
      </p:pic>
      <p:pic>
        <p:nvPicPr>
          <p:cNvPr id="262" name="Picture 4"/>
          <p:cNvPicPr/>
          <p:nvPr/>
        </p:nvPicPr>
        <p:blipFill>
          <a:blip r:embed="rId4"/>
          <a:stretch/>
        </p:blipFill>
        <p:spPr>
          <a:xfrm>
            <a:off x="827640" y="3141000"/>
            <a:ext cx="3059640" cy="1720800"/>
          </a:xfrm>
          <a:prstGeom prst="rect">
            <a:avLst/>
          </a:prstGeom>
          <a:ln>
            <a:noFill/>
          </a:ln>
        </p:spPr>
      </p:pic>
      <p:pic>
        <p:nvPicPr>
          <p:cNvPr id="263" name="Picture 6"/>
          <p:cNvPicPr/>
          <p:nvPr/>
        </p:nvPicPr>
        <p:blipFill>
          <a:blip r:embed="rId5"/>
          <a:stretch/>
        </p:blipFill>
        <p:spPr>
          <a:xfrm>
            <a:off x="4500000" y="4077000"/>
            <a:ext cx="3598920" cy="202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351" name="TextShape 2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Map Update Protocol</a:t>
            </a:r>
            <a:endParaRPr sz="3200"/>
          </a:p>
        </p:txBody>
      </p:sp>
      <p:sp>
        <p:nvSpPr>
          <p:cNvPr id="352" name="TextShape 3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rafik 3"/>
          <p:cNvPicPr/>
          <p:nvPr/>
        </p:nvPicPr>
        <p:blipFill>
          <a:blip r:embed="rId2" cstate="print"/>
          <a:stretch/>
        </p:blipFill>
        <p:spPr>
          <a:xfrm>
            <a:off x="1619640" y="764640"/>
            <a:ext cx="820080" cy="655560"/>
          </a:xfrm>
          <a:prstGeom prst="rect">
            <a:avLst/>
          </a:prstGeom>
          <a:ln>
            <a:noFill/>
          </a:ln>
        </p:spPr>
      </p:pic>
      <p:pic>
        <p:nvPicPr>
          <p:cNvPr id="354" name="Grafik 4"/>
          <p:cNvPicPr/>
          <p:nvPr/>
        </p:nvPicPr>
        <p:blipFill>
          <a:blip r:embed="rId3" cstate="print"/>
          <a:stretch/>
        </p:blipFill>
        <p:spPr>
          <a:xfrm>
            <a:off x="6876360" y="764640"/>
            <a:ext cx="384840" cy="513360"/>
          </a:xfrm>
          <a:prstGeom prst="rect">
            <a:avLst/>
          </a:prstGeom>
          <a:ln>
            <a:noFill/>
          </a:ln>
        </p:spPr>
      </p:pic>
      <p:sp>
        <p:nvSpPr>
          <p:cNvPr id="355" name="Line 1"/>
          <p:cNvSpPr/>
          <p:nvPr/>
        </p:nvSpPr>
        <p:spPr>
          <a:xfrm>
            <a:off x="2061720" y="1284480"/>
            <a:ext cx="0" cy="537588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Line 2"/>
          <p:cNvSpPr/>
          <p:nvPr/>
        </p:nvSpPr>
        <p:spPr>
          <a:xfrm>
            <a:off x="7129080" y="1309680"/>
            <a:ext cx="0" cy="537624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"/>
          <p:cNvSpPr/>
          <p:nvPr/>
        </p:nvSpPr>
        <p:spPr>
          <a:xfrm flipV="1">
            <a:off x="2061720" y="179064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4"/>
          <p:cNvSpPr/>
          <p:nvPr/>
        </p:nvSpPr>
        <p:spPr>
          <a:xfrm flipV="1">
            <a:off x="2080800" y="29592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5"/>
          <p:cNvSpPr/>
          <p:nvPr/>
        </p:nvSpPr>
        <p:spPr>
          <a:xfrm flipV="1">
            <a:off x="2080800" y="42292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6"/>
          <p:cNvSpPr/>
          <p:nvPr/>
        </p:nvSpPr>
        <p:spPr>
          <a:xfrm>
            <a:off x="1403640" y="476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/>
          </a:p>
        </p:txBody>
      </p:sp>
      <p:sp>
        <p:nvSpPr>
          <p:cNvPr id="361" name="CustomShape 7"/>
          <p:cNvSpPr/>
          <p:nvPr/>
        </p:nvSpPr>
        <p:spPr>
          <a:xfrm>
            <a:off x="6444360" y="404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endParaRPr/>
          </a:p>
        </p:txBody>
      </p:sp>
      <p:sp>
        <p:nvSpPr>
          <p:cNvPr id="362" name="CustomShape 8"/>
          <p:cNvSpPr/>
          <p:nvPr/>
        </p:nvSpPr>
        <p:spPr>
          <a:xfrm>
            <a:off x="2354760" y="118296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  <p:sp>
        <p:nvSpPr>
          <p:cNvPr id="363" name="CustomShape 9"/>
          <p:cNvSpPr/>
          <p:nvPr/>
        </p:nvSpPr>
        <p:spPr>
          <a:xfrm>
            <a:off x="2142720" y="2248200"/>
            <a:ext cx="49626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Hash(Server Route), Map Tiles used by Server(ID, Version), Updates for Car Map Tiles</a:t>
            </a:r>
            <a:endParaRPr/>
          </a:p>
        </p:txBody>
      </p:sp>
      <p:sp>
        <p:nvSpPr>
          <p:cNvPr id="364" name="CustomShape 10"/>
          <p:cNvSpPr/>
          <p:nvPr/>
        </p:nvSpPr>
        <p:spPr>
          <a:xfrm>
            <a:off x="2108880" y="3851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Request updates checked Map Tiles</a:t>
            </a:r>
            <a:endParaRPr/>
          </a:p>
        </p:txBody>
      </p:sp>
      <p:sp>
        <p:nvSpPr>
          <p:cNvPr id="365" name="CustomShape 11"/>
          <p:cNvSpPr/>
          <p:nvPr/>
        </p:nvSpPr>
        <p:spPr>
          <a:xfrm flipV="1">
            <a:off x="2004840" y="54450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Line 12"/>
          <p:cNvSpPr/>
          <p:nvPr/>
        </p:nvSpPr>
        <p:spPr>
          <a:xfrm flipH="1">
            <a:off x="1332000" y="2997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Line 13"/>
          <p:cNvSpPr/>
          <p:nvPr/>
        </p:nvSpPr>
        <p:spPr>
          <a:xfrm flipH="1">
            <a:off x="133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Line 14"/>
          <p:cNvSpPr/>
          <p:nvPr/>
        </p:nvSpPr>
        <p:spPr>
          <a:xfrm>
            <a:off x="1332000" y="2997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5"/>
          <p:cNvSpPr/>
          <p:nvPr/>
        </p:nvSpPr>
        <p:spPr>
          <a:xfrm>
            <a:off x="162000" y="2997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Car checks own version of Server Map Tiles</a:t>
            </a:r>
            <a:endParaRPr/>
          </a:p>
        </p:txBody>
      </p:sp>
      <p:sp>
        <p:nvSpPr>
          <p:cNvPr id="370" name="Line 16"/>
          <p:cNvSpPr/>
          <p:nvPr/>
        </p:nvSpPr>
        <p:spPr>
          <a:xfrm flipH="1">
            <a:off x="727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Line 17"/>
          <p:cNvSpPr/>
          <p:nvPr/>
        </p:nvSpPr>
        <p:spPr>
          <a:xfrm flipH="1">
            <a:off x="7272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Line 18"/>
          <p:cNvSpPr/>
          <p:nvPr/>
        </p:nvSpPr>
        <p:spPr>
          <a:xfrm>
            <a:off x="7920000" y="4221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19"/>
          <p:cNvSpPr/>
          <p:nvPr/>
        </p:nvSpPr>
        <p:spPr>
          <a:xfrm>
            <a:off x="7978680" y="4221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 Server generates necessary Map Updates</a:t>
            </a:r>
            <a:endParaRPr/>
          </a:p>
        </p:txBody>
      </p:sp>
      <p:sp>
        <p:nvSpPr>
          <p:cNvPr id="374" name="CustomShape 20"/>
          <p:cNvSpPr/>
          <p:nvPr/>
        </p:nvSpPr>
        <p:spPr>
          <a:xfrm>
            <a:off x="2088000" y="5075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 Further Updates for Car Map Tiles</a:t>
            </a:r>
            <a:endParaRPr/>
          </a:p>
        </p:txBody>
      </p:sp>
      <p:sp>
        <p:nvSpPr>
          <p:cNvPr id="375" name="Line 21"/>
          <p:cNvSpPr/>
          <p:nvPr/>
        </p:nvSpPr>
        <p:spPr>
          <a:xfrm flipH="1">
            <a:off x="1260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Line 22"/>
          <p:cNvSpPr/>
          <p:nvPr/>
        </p:nvSpPr>
        <p:spPr>
          <a:xfrm flipH="1">
            <a:off x="1260000" y="6669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Line 23"/>
          <p:cNvSpPr/>
          <p:nvPr/>
        </p:nvSpPr>
        <p:spPr>
          <a:xfrm>
            <a:off x="1260000" y="5445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4"/>
          <p:cNvSpPr/>
          <p:nvPr/>
        </p:nvSpPr>
        <p:spPr>
          <a:xfrm>
            <a:off x="90000" y="5445000"/>
            <a:ext cx="1169640" cy="89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 Check if server hash = car hash now</a:t>
            </a:r>
            <a:endParaRPr/>
          </a:p>
        </p:txBody>
      </p:sp>
      <p:sp>
        <p:nvSpPr>
          <p:cNvPr id="379" name="CustomShape 25"/>
          <p:cNvSpPr/>
          <p:nvPr/>
        </p:nvSpPr>
        <p:spPr>
          <a:xfrm flipV="1">
            <a:off x="2088000" y="67024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custDash>
              <a:ds d="100000" sp="100000"/>
            </a:custDash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6"/>
          <p:cNvSpPr/>
          <p:nvPr/>
        </p:nvSpPr>
        <p:spPr>
          <a:xfrm>
            <a:off x="2381040" y="609480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-&gt; Server</a:t>
            </a:r>
            <a:endParaRPr lang="en-US" sz="2000" b="0" dirty="0"/>
          </a:p>
        </p:txBody>
      </p:sp>
      <p:pic>
        <p:nvPicPr>
          <p:cNvPr id="3" name="Picture 4"/>
          <p:cNvPicPr/>
          <p:nvPr/>
        </p:nvPicPr>
        <p:blipFill>
          <a:blip r:embed="rId2"/>
          <a:stretch/>
        </p:blipFill>
        <p:spPr>
          <a:xfrm>
            <a:off x="3500430" y="1477869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1432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</a:t>
            </a:r>
            <a:r>
              <a:rPr lang="en-US" dirty="0" smtClean="0"/>
              <a:t>Start, Destination, Map Tiles &amp; Versions, Hash of route)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{Start, Destination, {B1:v1, 1:v1, 1:v1, 0:v1}, 32CB}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 -&gt; Car</a:t>
            </a:r>
            <a:endParaRPr/>
          </a:p>
        </p:txBody>
      </p:sp>
      <p:pic>
        <p:nvPicPr>
          <p:cNvPr id="335" name="Picture 4"/>
          <p:cNvPicPr/>
          <p:nvPr/>
        </p:nvPicPr>
        <p:blipFill>
          <a:blip r:embed="rId2"/>
          <a:stretch/>
        </p:blipFill>
        <p:spPr>
          <a:xfrm>
            <a:off x="3510998" y="146649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429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(Hash of route, Map tiles used &amp; version, Updates for map tiles)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{39AF, </a:t>
            </a:r>
            <a:r>
              <a:rPr lang="en-US" dirty="0" smtClean="0"/>
              <a:t>{</a:t>
            </a:r>
            <a:r>
              <a:rPr lang="en-US" dirty="0" smtClean="0"/>
              <a:t>B1:v2, </a:t>
            </a:r>
            <a:r>
              <a:rPr lang="en-US" dirty="0" smtClean="0"/>
              <a:t>1:v1, </a:t>
            </a:r>
            <a:r>
              <a:rPr lang="en-US" dirty="0" smtClean="0"/>
              <a:t>0:v2, 1:v2}, </a:t>
            </a:r>
            <a:r>
              <a:rPr lang="en-US" dirty="0" smtClean="0"/>
              <a:t>32CB</a:t>
            </a:r>
            <a:r>
              <a:rPr lang="en-US" dirty="0" smtClean="0"/>
              <a:t>} </a:t>
            </a:r>
          </a:p>
          <a:p>
            <a:r>
              <a:rPr lang="en-US" dirty="0" smtClean="0"/>
              <a:t>+ Map Updates for C2 &amp; C3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20" y="500042"/>
            <a:ext cx="687705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smtClean="0">
                <a:latin typeface="+mj-lt"/>
                <a:ea typeface="+mj-ea"/>
                <a:cs typeface="+mj-cs"/>
              </a:rPr>
              <a:t>Relevance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Mandat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09" y="1464097"/>
            <a:ext cx="5471510" cy="54049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82B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Mandatory Grids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285720" y="3143248"/>
            <a:ext cx="928694" cy="642942"/>
          </a:xfrm>
          <a:prstGeom prst="rect">
            <a:avLst/>
          </a:prstGeom>
          <a:solidFill>
            <a:srgbClr val="FCD06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5852" y="328612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Optional Grids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 -&gt; Server </a:t>
            </a:r>
            <a:r>
              <a:rPr lang="en-GB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 till Hash Matches</a:t>
            </a:r>
            <a:r>
              <a:rPr lang="en-GB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</p:txBody>
      </p:sp>
      <p:pic>
        <p:nvPicPr>
          <p:cNvPr id="3" name="Picture 2" descr="Car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65" y="1467123"/>
            <a:ext cx="5423836" cy="5357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4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examples </a:t>
            </a:r>
          </a:p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trucks</a:t>
            </a:r>
            <a:endParaRPr/>
          </a:p>
          <a:p>
            <a:pPr marL="179280" indent="-17892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for cars based on their pollution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</a:p>
          <a:p>
            <a:pPr marL="179280" indent="-178920">
              <a:lnSpc>
                <a:spcPct val="15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4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Relevance</a:t>
            </a:r>
            <a:endParaRPr/>
          </a:p>
        </p:txBody>
      </p:sp>
      <p:pic>
        <p:nvPicPr>
          <p:cNvPr id="5" name="Picture 4" descr="U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3357562"/>
            <a:ext cx="6706536" cy="2238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250920" y="1484280"/>
            <a:ext cx="835344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Duration between old &amp; new version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2+ Years 	(01/01/2014)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1+ Year	(01/01/2015)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45 days 	(16/07/2016)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 days 	(01/08/2016)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days 	(16/08/2016)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 	(30/08/2016)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10000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GB" sz="2000" i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Pasaoglu</a:t>
            </a:r>
            <a:r>
              <a:rPr lang="en-GB" sz="200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20% &gt;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10 and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10 km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  <a:endParaRPr/>
          </a:p>
        </p:txBody>
      </p:sp>
      <p:sp>
        <p:nvSpPr>
          <p:cNvPr id="386" name="CustomShape 4"/>
          <p:cNvSpPr/>
          <p:nvPr/>
        </p:nvSpPr>
        <p:spPr>
          <a:xfrm>
            <a:off x="5143504" y="4000504"/>
            <a:ext cx="3454200" cy="1503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/>
          <a:lstStyle/>
          <a:p>
            <a:pPr>
              <a:lnSpc>
                <a:spcPct val="93000"/>
              </a:lnSpc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Larger Areas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&gt;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15 &amp;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15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14282" y="5929330"/>
            <a:ext cx="8572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 smtClean="0"/>
              <a:t>Pasaoglu</a:t>
            </a:r>
            <a:r>
              <a:rPr lang="en-US" sz="1400" i="1" dirty="0" smtClean="0"/>
              <a:t>, G., et al. "Driving and parking patterns of European car drivers-a mobility survey." Luxembourg: European Commission Joint Research Centre (2012).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26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http://core0.staticworld.net/images/article/2016/08/sae-levels-graphic-100677694-large.idge.jpg</a:t>
            </a:r>
            <a:endParaRPr/>
          </a:p>
        </p:txBody>
      </p:sp>
      <p:sp>
        <p:nvSpPr>
          <p:cNvPr id="26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SAE’s Levels of Automation</a:t>
            </a:r>
            <a:endParaRPr/>
          </a:p>
        </p:txBody>
      </p:sp>
      <p:pic>
        <p:nvPicPr>
          <p:cNvPr id="267" name="Picture 2"/>
          <p:cNvPicPr/>
          <p:nvPr/>
        </p:nvPicPr>
        <p:blipFill>
          <a:blip r:embed="rId2"/>
          <a:stretch/>
        </p:blipFill>
        <p:spPr>
          <a:xfrm>
            <a:off x="1763640" y="1556640"/>
            <a:ext cx="5328360" cy="48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server’s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1: </a:t>
            </a:r>
            <a:r>
              <a:rPr lang="en-GB" sz="24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trip per car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10,000 such cars</a:t>
            </a:r>
            <a:endParaRPr/>
          </a:p>
        </p:txBody>
      </p:sp>
      <p:pic>
        <p:nvPicPr>
          <p:cNvPr id="390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391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392" name="Picture 6"/>
          <p:cNvPicPr/>
          <p:nvPr/>
        </p:nvPicPr>
        <p:blipFill>
          <a:blip r:embed="rId3"/>
          <a:stretch/>
        </p:blipFill>
        <p:spPr>
          <a:xfrm rot="2851800">
            <a:off x="6590520" y="35751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3" name="Picture 7"/>
          <p:cNvPicPr/>
          <p:nvPr/>
        </p:nvPicPr>
        <p:blipFill>
          <a:blip r:embed="rId3"/>
          <a:stretch/>
        </p:blipFill>
        <p:spPr>
          <a:xfrm rot="1209000">
            <a:off x="4767120" y="43437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4" name="Picture 8"/>
          <p:cNvPicPr/>
          <p:nvPr/>
        </p:nvPicPr>
        <p:blipFill>
          <a:blip r:embed="rId3"/>
          <a:stretch/>
        </p:blipFill>
        <p:spPr>
          <a:xfrm rot="3424800">
            <a:off x="4356000" y="3429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5" name="Picture 9"/>
          <p:cNvPicPr/>
          <p:nvPr/>
        </p:nvPicPr>
        <p:blipFill>
          <a:blip r:embed="rId3"/>
          <a:stretch/>
        </p:blipFill>
        <p:spPr>
          <a:xfrm>
            <a:off x="543600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6" name="Picture 10"/>
          <p:cNvPicPr/>
          <p:nvPr/>
        </p:nvPicPr>
        <p:blipFill>
          <a:blip r:embed="rId3"/>
          <a:stretch/>
        </p:blipFill>
        <p:spPr>
          <a:xfrm rot="1093800">
            <a:off x="363564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7" name="Picture 11"/>
          <p:cNvPicPr/>
          <p:nvPr/>
        </p:nvPicPr>
        <p:blipFill>
          <a:blip r:embed="rId3"/>
          <a:stretch/>
        </p:blipFill>
        <p:spPr>
          <a:xfrm rot="2140800">
            <a:off x="5796000" y="4725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8" name="Picture 12"/>
          <p:cNvPicPr/>
          <p:nvPr/>
        </p:nvPicPr>
        <p:blipFill>
          <a:blip r:embed="rId3"/>
          <a:stretch/>
        </p:blipFill>
        <p:spPr>
          <a:xfrm rot="20310600">
            <a:off x="5345280" y="585864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9" name="Picture 13"/>
          <p:cNvPicPr/>
          <p:nvPr/>
        </p:nvPicPr>
        <p:blipFill>
          <a:blip r:embed="rId3"/>
          <a:stretch/>
        </p:blipFill>
        <p:spPr>
          <a:xfrm rot="10800000">
            <a:off x="4932000" y="429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0" name="Picture 14"/>
          <p:cNvPicPr/>
          <p:nvPr/>
        </p:nvPicPr>
        <p:blipFill>
          <a:blip r:embed="rId3"/>
          <a:stretch/>
        </p:blipFill>
        <p:spPr>
          <a:xfrm rot="5862600">
            <a:off x="3636000" y="4941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1" name="Picture 15"/>
          <p:cNvPicPr/>
          <p:nvPr/>
        </p:nvPicPr>
        <p:blipFill>
          <a:blip r:embed="rId3"/>
          <a:stretch/>
        </p:blipFill>
        <p:spPr>
          <a:xfrm>
            <a:off x="4062960" y="594432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2" name="Picture 16"/>
          <p:cNvPicPr/>
          <p:nvPr/>
        </p:nvPicPr>
        <p:blipFill>
          <a:blip r:embed="rId3"/>
          <a:stretch/>
        </p:blipFill>
        <p:spPr>
          <a:xfrm rot="3993600">
            <a:off x="4993200" y="5218200"/>
            <a:ext cx="359640" cy="3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/>
        </p:nvGraphicFramePr>
        <p:xfrm>
          <a:off x="285720" y="1500173"/>
          <a:ext cx="8572560" cy="4929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428596" y="714356"/>
            <a:ext cx="2763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Evaluation Result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1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11" name="TextShape 3"/>
          <p:cNvSpPr txBox="1"/>
          <p:nvPr/>
        </p:nvSpPr>
        <p:spPr>
          <a:xfrm>
            <a:off x="142844" y="500042"/>
            <a:ext cx="7318236" cy="7969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</a:t>
            </a: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2: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 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 car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1000 such cars</a:t>
            </a:r>
            <a:endParaRPr/>
          </a:p>
        </p:txBody>
      </p:sp>
      <p:pic>
        <p:nvPicPr>
          <p:cNvPr id="412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0" y="6479280"/>
            <a:ext cx="6876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https://cdn1.iconfinder.com/data/icons/transportation-vehicles-2/128/self-driving-car-g-radar-128.png</a:t>
            </a:r>
            <a:endParaRPr/>
          </a:p>
        </p:txBody>
      </p:sp>
      <p:pic>
        <p:nvPicPr>
          <p:cNvPr id="414" name="Picture 7"/>
          <p:cNvPicPr/>
          <p:nvPr/>
        </p:nvPicPr>
        <p:blipFill>
          <a:blip r:embed="rId3"/>
          <a:stretch/>
        </p:blipFill>
        <p:spPr>
          <a:xfrm rot="451200">
            <a:off x="5466960" y="3747600"/>
            <a:ext cx="503640" cy="50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August 2016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30 x </a:t>
            </a:r>
            <a:r>
              <a:rPr lang="en-US" dirty="0" smtClean="0"/>
              <a:t>1-day</a:t>
            </a:r>
            <a:r>
              <a:rPr lang="en-US" b="0" dirty="0" smtClean="0"/>
              <a:t> Differences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01/08/2016 – 02/08/2016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02/08/2016 – 03/08/2016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…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30/08/2016 – 31/08/2016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16 x </a:t>
            </a:r>
            <a:r>
              <a:rPr lang="en-US" dirty="0" smtClean="0"/>
              <a:t>15-days</a:t>
            </a:r>
            <a:r>
              <a:rPr lang="en-US" b="0" dirty="0" smtClean="0"/>
              <a:t> Differences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01/08/2016 – 16/08/2016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02/08/2016 – 17/08/2016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…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16/08/2016 – 31/08/2016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b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Period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Evaluation Result</a:t>
            </a:r>
            <a:endParaRPr>
              <a:latin typeface="+mj-lt"/>
            </a:endParaRPr>
          </a:p>
        </p:txBody>
      </p:sp>
      <p:pic>
        <p:nvPicPr>
          <p:cNvPr id="433" name="Picture 5"/>
          <p:cNvPicPr/>
          <p:nvPr/>
        </p:nvPicPr>
        <p:blipFill>
          <a:blip r:embed="rId2"/>
          <a:stretch/>
        </p:blipFill>
        <p:spPr>
          <a:xfrm>
            <a:off x="666360" y="1917000"/>
            <a:ext cx="7938000" cy="439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(car)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0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0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</a:t>
            </a: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 </a:t>
            </a:r>
            <a:r>
              <a:rPr lang="en-GB" sz="2400" b="1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 </a:t>
            </a:r>
            <a:r>
              <a:rPr lang="en-GB" sz="24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trips for one autonomous car, 100 such cars</a:t>
            </a:r>
            <a:endParaRPr/>
          </a:p>
        </p:txBody>
      </p:sp>
      <p:pic>
        <p:nvPicPr>
          <p:cNvPr id="406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07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408" name="Picture 7"/>
          <p:cNvPicPr/>
          <p:nvPr/>
        </p:nvPicPr>
        <p:blipFill>
          <a:blip r:embed="rId3"/>
          <a:stretch/>
        </p:blipFill>
        <p:spPr>
          <a:xfrm rot="451200">
            <a:off x="5466960" y="3747600"/>
            <a:ext cx="503640" cy="50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da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714488"/>
            <a:ext cx="7820952" cy="47952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 Day Difference)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</a:rPr>
              <a:t>Request </a:t>
            </a:r>
            <a:endParaRPr>
              <a:latin typeface="+mj-lt"/>
            </a:endParaRPr>
          </a:p>
        </p:txBody>
      </p:sp>
      <p:pic>
        <p:nvPicPr>
          <p:cNvPr id="425" name="Picture 5"/>
          <p:cNvPicPr/>
          <p:nvPr/>
        </p:nvPicPr>
        <p:blipFill>
          <a:blip r:embed="rId2"/>
          <a:stretch/>
        </p:blipFill>
        <p:spPr>
          <a:xfrm>
            <a:off x="500034" y="1928802"/>
            <a:ext cx="8429684" cy="450059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</a:t>
            </a: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(15 Days Difference) </a:t>
            </a:r>
            <a:r>
              <a:rPr lang="en-GB" sz="12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dirty="0" smtClean="0"/>
              <a:t>request</a:t>
            </a:r>
            <a:endParaRPr/>
          </a:p>
        </p:txBody>
      </p:sp>
      <p:pic>
        <p:nvPicPr>
          <p:cNvPr id="429" name="Picture 6"/>
          <p:cNvPicPr/>
          <p:nvPr/>
        </p:nvPicPr>
        <p:blipFill>
          <a:blip r:embed="rId2"/>
          <a:stretch/>
        </p:blipFill>
        <p:spPr>
          <a:xfrm>
            <a:off x="428596" y="1917000"/>
            <a:ext cx="8429684" cy="448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 from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Sensors based visibility limited to ~200m</a:t>
            </a: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speeds not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feasible*</a:t>
            </a:r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 5th meeting of the Open Auto Drive Forum on October 14, 2016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keynote </a:t>
            </a:r>
            <a:r>
              <a:rPr lang="en-GB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speech</a:t>
            </a: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ctr">
              <a:lnSpc>
                <a:spcPct val="100000"/>
              </a:lnSpc>
            </a:pPr>
            <a:r>
              <a:rPr lang="en-GB" sz="20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"Addressing the challenges of HD maps and Autonomous Driving"</a:t>
            </a: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http://www.openautodrive.org/news_5th_Meeting.php</a:t>
            </a: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http://www.openautodrive.org/resources/images/openADForum.jpg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 lang="en-US" dirty="0" smtClean="0"/>
          </a:p>
          <a:p>
            <a:pPr marL="179280" indent="-178920">
              <a:lnSpc>
                <a:spcPct val="100000"/>
              </a:lnSpc>
            </a:pPr>
            <a:r>
              <a:rPr lang="en-US" sz="1400" dirty="0" smtClean="0"/>
              <a:t>* except in Controlled environments</a:t>
            </a:r>
            <a:endParaRPr sz="1400"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http://blog.caranddriver.com/wp-content/uploads/2016/05/Map-Quest-inline-626x441.jpg</a:t>
            </a:r>
            <a:endParaRPr/>
          </a:p>
        </p:txBody>
      </p:sp>
      <p:sp>
        <p:nvSpPr>
          <p:cNvPr id="26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But...</a:t>
            </a:r>
            <a:endParaRPr/>
          </a:p>
        </p:txBody>
      </p:sp>
      <p:pic>
        <p:nvPicPr>
          <p:cNvPr id="271" name="Picture 4"/>
          <p:cNvPicPr/>
          <p:nvPr/>
        </p:nvPicPr>
        <p:blipFill>
          <a:blip r:embed="rId2"/>
          <a:stretch/>
        </p:blipFill>
        <p:spPr>
          <a:xfrm>
            <a:off x="5452742" y="1562040"/>
            <a:ext cx="2619720" cy="1845000"/>
          </a:xfrm>
          <a:prstGeom prst="rect">
            <a:avLst/>
          </a:prstGeom>
          <a:ln>
            <a:noFill/>
          </a:ln>
        </p:spPr>
      </p:pic>
      <p:pic>
        <p:nvPicPr>
          <p:cNvPr id="272" name="Picture 5"/>
          <p:cNvPicPr/>
          <p:nvPr/>
        </p:nvPicPr>
        <p:blipFill>
          <a:blip r:embed="rId3" cstate="print"/>
          <a:stretch/>
        </p:blipFill>
        <p:spPr>
          <a:xfrm>
            <a:off x="1105200" y="2226240"/>
            <a:ext cx="274284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High-definition maps are important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Frequent updates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Inefficiency in update processes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save data!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research required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Summary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Breadth-first Approach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Efficient delivery of map updates based on MoVeNet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Ad-hoc Map Transfer between Vehicles using ProbSense.KOM</a:t>
            </a:r>
            <a:endParaRPr/>
          </a:p>
        </p:txBody>
      </p:sp>
      <p:sp>
        <p:nvSpPr>
          <p:cNvPr id="43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Future work arising from thesis</a:t>
            </a:r>
            <a:endParaRPr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35892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Thank you for your attention! Questions?</a:t>
            </a:r>
            <a:endParaRPr/>
          </a:p>
        </p:txBody>
      </p:sp>
      <p:pic>
        <p:nvPicPr>
          <p:cNvPr id="442" name="Picture 3"/>
          <p:cNvPicPr/>
          <p:nvPr/>
        </p:nvPicPr>
        <p:blipFill>
          <a:blip r:embed="rId2"/>
          <a:stretch/>
        </p:blipFill>
        <p:spPr>
          <a:xfrm>
            <a:off x="2555640" y="1845000"/>
            <a:ext cx="4320720" cy="432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Backup Slides</a:t>
            </a:r>
            <a:endParaRPr/>
          </a:p>
        </p:txBody>
      </p:sp>
      <p:sp>
        <p:nvSpPr>
          <p:cNvPr id="44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6" name="TextShape 2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Process flow with tools used</a:t>
            </a:r>
            <a:endParaRPr/>
          </a:p>
        </p:txBody>
      </p:sp>
      <p:sp>
        <p:nvSpPr>
          <p:cNvPr id="447" name="CustomShape 3"/>
          <p:cNvSpPr/>
          <p:nvPr/>
        </p:nvSpPr>
        <p:spPr>
          <a:xfrm>
            <a:off x="251640" y="5445360"/>
            <a:ext cx="8640720" cy="115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Berlin.osm.pbf downloaded from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http://download.geofabrik.de/europe/germany/berlin.html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Osmosis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https://wiki.openstreetmap.org/wiki/Osmosis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Slightly modified version of osm2pgrouting, available at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https://github.com/aakashysharma/osm2pgrouting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https://github.com/pgRouting/osm2pgrouting/tree/with-timestamp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postgresql sever with extensions postgis &amp; pgrouting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^ Python code with modules such as geohash, psycopg2, oset etc.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48" name="Picture 7"/>
          <p:cNvPicPr/>
          <p:nvPr/>
        </p:nvPicPr>
        <p:blipFill>
          <a:blip r:embed="rId6"/>
          <a:stretch/>
        </p:blipFill>
        <p:spPr>
          <a:xfrm>
            <a:off x="1338120" y="1481040"/>
            <a:ext cx="6467040" cy="389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&lt;node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"298884272"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lat=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"54.0901447"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"12.2516513"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"SvenHRO"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"46882"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"676636"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"2008-09-21T21:37:45Z"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&lt;way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"26659127"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"Masch"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"55988"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"4142606"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"2010-03-16T11:47:08Z"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"292403538"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"298884289"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...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"261728686"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"highway"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"unclassified"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"name"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"Pastower Straße"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&lt;/way&gt;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http://wiki.openstreetmap.org/wiki/OSM_XML</a:t>
            </a:r>
            <a:endParaRPr/>
          </a:p>
        </p:txBody>
      </p:sp>
      <p:sp>
        <p:nvSpPr>
          <p:cNvPr id="45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OpenStreet Map basics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“Grid references</a:t>
            </a:r>
            <a:r>
              <a:rPr lang="en-GB" sz="20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define locations on maps using Cartesian coordinates.”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are relying on latitude &amp; longitude to mark a position and dividing the map into grids.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https://en.wikipedia.org/wiki/Grid_reference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Grids</a:t>
            </a:r>
            <a:endParaRPr/>
          </a:p>
        </p:txBody>
      </p:sp>
      <p:pic>
        <p:nvPicPr>
          <p:cNvPr id="455" name="Picture 4"/>
          <p:cNvPicPr/>
          <p:nvPr/>
        </p:nvPicPr>
        <p:blipFill>
          <a:blip r:embed="rId2" cstate="print"/>
          <a:stretch/>
        </p:blipFill>
        <p:spPr>
          <a:xfrm>
            <a:off x="6716160" y="2637000"/>
            <a:ext cx="2156040" cy="3833280"/>
          </a:xfrm>
          <a:prstGeom prst="rect">
            <a:avLst/>
          </a:prstGeom>
          <a:ln>
            <a:noFill/>
          </a:ln>
        </p:spPr>
      </p:pic>
      <p:pic>
        <p:nvPicPr>
          <p:cNvPr id="456" name="Picture 5"/>
          <p:cNvPicPr/>
          <p:nvPr/>
        </p:nvPicPr>
        <p:blipFill>
          <a:blip r:embed="rId3"/>
          <a:stretch/>
        </p:blipFill>
        <p:spPr>
          <a:xfrm>
            <a:off x="2764080" y="2828880"/>
            <a:ext cx="2742840" cy="3171600"/>
          </a:xfrm>
          <a:prstGeom prst="rect">
            <a:avLst/>
          </a:prstGeom>
          <a:ln>
            <a:noFill/>
          </a:ln>
        </p:spPr>
      </p:pic>
      <p:sp>
        <p:nvSpPr>
          <p:cNvPr id="457" name="CustomShape 4"/>
          <p:cNvSpPr/>
          <p:nvPr/>
        </p:nvSpPr>
        <p:spPr>
          <a:xfrm rot="12540000">
            <a:off x="5375520" y="3504960"/>
            <a:ext cx="273636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 is a latitude/longitude geocode system invented by Gustavo Niemeyer for encoding/decoding (lat,lon) pairs in a compact form. 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 is hierarchical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Nearby places will often </a:t>
            </a:r>
            <a:endParaRPr/>
          </a:p>
          <a:p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(but not always) present similar </a:t>
            </a:r>
            <a:endParaRPr/>
          </a:p>
          <a:p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prefixes	</a:t>
            </a:r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Geohash</a:t>
            </a:r>
            <a:endParaRPr/>
          </a:p>
        </p:txBody>
      </p:sp>
      <p:sp>
        <p:nvSpPr>
          <p:cNvPr id="461" name="CustomShape 4"/>
          <p:cNvSpPr/>
          <p:nvPr/>
        </p:nvSpPr>
        <p:spPr>
          <a:xfrm>
            <a:off x="-1224000" y="6289920"/>
            <a:ext cx="5867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http://www.movable-type.co.uk/scripts/geohash.html</a:t>
            </a:r>
            <a:endParaRPr/>
          </a:p>
        </p:txBody>
      </p:sp>
      <p:pic>
        <p:nvPicPr>
          <p:cNvPr id="462" name="Picture 5"/>
          <p:cNvPicPr/>
          <p:nvPr/>
        </p:nvPicPr>
        <p:blipFill>
          <a:blip r:embed="rId2"/>
          <a:stretch/>
        </p:blipFill>
        <p:spPr>
          <a:xfrm>
            <a:off x="3996000" y="2133000"/>
            <a:ext cx="4916160" cy="432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82" name="Picture 2"/>
          <p:cNvPicPr/>
          <p:nvPr/>
        </p:nvPicPr>
        <p:blipFill>
          <a:blip r:embed="rId2"/>
          <a:stretch/>
        </p:blipFill>
        <p:spPr>
          <a:xfrm>
            <a:off x="755640" y="1772640"/>
            <a:ext cx="7596000" cy="468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Cars acting as sensor nodes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https://cdn-360-content.s3.amazonaws.com/uploads/2015/06/LiveRoads.png</a:t>
            </a:r>
            <a:endParaRPr/>
          </a:p>
        </p:txBody>
      </p:sp>
      <p:sp>
        <p:nvSpPr>
          <p:cNvPr id="27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Updates</a:t>
            </a:r>
            <a:endParaRPr/>
          </a:p>
        </p:txBody>
      </p:sp>
      <p:pic>
        <p:nvPicPr>
          <p:cNvPr id="276" name="Picture 5"/>
          <p:cNvPicPr/>
          <p:nvPr/>
        </p:nvPicPr>
        <p:blipFill>
          <a:blip r:embed="rId2"/>
          <a:stretch/>
        </p:blipFill>
        <p:spPr>
          <a:xfrm>
            <a:off x="1912680" y="2324160"/>
            <a:ext cx="5305680" cy="37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Wilson, Christopher KH, Seth Rogers, and Shawn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Weisenburger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"The potential of precision maps in intelligent vehicles."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IEEE International Conference on Intelligent Vehicles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1998.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Balkić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Zoran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Damir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Šoštarić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and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Goran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Horvat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"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UUID identifier for multi-agent systems."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KES International Symposium on Agent and Multi-Agent Systems: Technologies and Applications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Springer Berlin Heidelberg, 2012.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Ishikawa,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Kunihiro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et al. "Map navigation software of the electro-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multivision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of the'91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Toyoto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Soarer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1991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2. IEEE, 1991.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Asahara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Akinori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et al. "Locally Differential Map Update Method with Maintained Road Connections for </a:t>
            </a:r>
            <a:r>
              <a:rPr lang="en-GB" sz="2000" strike="noStrike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Telematics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Services." </a:t>
            </a:r>
            <a:r>
              <a:rPr lang="en-GB" sz="2000" i="1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 Data Management Workshops, 2008. MDMW 2008. Ninth International Conference on</a:t>
            </a:r>
            <a:r>
              <a:rPr lang="en-GB" sz="2000" strike="noStrike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2008.</a:t>
            </a:r>
            <a:endParaRPr/>
          </a:p>
        </p:txBody>
      </p:sp>
      <p:sp>
        <p:nvSpPr>
          <p:cNvPr id="46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Kyoungwook, et al. "A system framework for map air update navigation service."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ETRI Journal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33.4 (2011): 476-486.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Kyoung-Wook, et al. "The mobile spatial DBMS for the partial map air update in the navigation."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2008 11th International IEEE Conference on Intelligent Transportation Systems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Kopf, Johannes, et al. "Automatic generation of destination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ACM Transactions on Graphics (TOG)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29. No. 6. ACM, 2010.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Balley, S., and N. Regnauld. "Models and standards for on-demand mapping."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Proceedings of the 25th international cartographic conference. Paris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2011.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Schindler, Andreas. "Vehicle self-localization with high-precision digital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Intelligent Vehicles Symposium (IV), 2013 IEEE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2013.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Mikuriya, Makoto, et al. "Data structure of map data, map data storage medium, map data updating method and map data processing apparatus." U.S. Patent No. 7,526,492. 28 Apr. 2009.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Fischer, Sebastian, and Holger Dormann. "Technique for structuring a navigation database." U.S. Patent No. 9,280,567. 8 Mar. 2016.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Kamijo, Shunichiro, Koze Okumura, and Akinao Kitamura. "Digital road map database for vehicle navigation and road information systems." </a:t>
            </a:r>
            <a:r>
              <a:rPr lang="en-GB" sz="20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1989. Conference Record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1989.</a:t>
            </a:r>
            <a:endParaRPr/>
          </a:p>
        </p:txBody>
      </p:sp>
      <p:sp>
        <p:nvSpPr>
          <p:cNvPr id="47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7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http://cars.typepad.com/.a/6a00d83451b3c669e20147e1c04c16970b-pi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https://sites.google.com/a/cypanthers.org/cyhsdrivered/_/rsrc/1391891997284/how-to-use-and-install-a-gps-correctly/garmin.png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https://cnet2.cbsistatic.com/img/9LAJgcpc_an8dRfX5ecP913S9b4=/770x433/2015/10/19/46d396fc-32eb-4b5c-8805-3a4ffa1e2695/carplay-1.jpg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https://www.androidcentral.com/sites/androidcentral.com/files/articleimage/Casey%20Chan/2009/10/nav-gallery-18.jpg</a:t>
            </a: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Existing Car Navigation Map Solutions</a:t>
            </a:r>
            <a:endParaRPr/>
          </a:p>
        </p:txBody>
      </p:sp>
      <p:sp>
        <p:nvSpPr>
          <p:cNvPr id="284" name="CustomShape 4"/>
          <p:cNvSpPr/>
          <p:nvPr/>
        </p:nvSpPr>
        <p:spPr>
          <a:xfrm>
            <a:off x="1857356" y="5715016"/>
            <a:ext cx="6199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Offline</a:t>
            </a:r>
            <a:endParaRPr b="1"/>
          </a:p>
        </p:txBody>
      </p:sp>
      <p:sp>
        <p:nvSpPr>
          <p:cNvPr id="285" name="CustomShape 5"/>
          <p:cNvSpPr/>
          <p:nvPr/>
        </p:nvSpPr>
        <p:spPr>
          <a:xfrm>
            <a:off x="6643702" y="5689876"/>
            <a:ext cx="6231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</a:t>
            </a:r>
            <a:endParaRPr b="1"/>
          </a:p>
        </p:txBody>
      </p:sp>
      <p:sp>
        <p:nvSpPr>
          <p:cNvPr id="11" name="Rectangle 10"/>
          <p:cNvSpPr/>
          <p:nvPr/>
        </p:nvSpPr>
        <p:spPr>
          <a:xfrm>
            <a:off x="214282" y="6396335"/>
            <a:ext cx="8643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http://</a:t>
            </a:r>
            <a:r>
              <a:rPr lang="en-US" sz="1200" dirty="0" smtClean="0">
                <a:solidFill>
                  <a:schemeClr val="bg2"/>
                </a:solidFill>
              </a:rPr>
              <a:t>e84.xbimmers.com/forums/showthread.php?p=14027294</a:t>
            </a:r>
            <a:r>
              <a:rPr lang="en-US" sz="1200" dirty="0" smtClean="0">
                <a:solidFill>
                  <a:schemeClr val="bg2"/>
                </a:solidFill>
              </a:rPr>
              <a:t> </a:t>
            </a:r>
            <a:endParaRPr lang="en-US" sz="1200" dirty="0" smtClean="0">
              <a:solidFill>
                <a:schemeClr val="bg2"/>
              </a:solidFill>
            </a:endParaRPr>
          </a:p>
          <a:p>
            <a:r>
              <a:rPr lang="en-US" sz="1200" dirty="0" smtClean="0">
                <a:solidFill>
                  <a:schemeClr val="bg2"/>
                </a:solidFill>
              </a:rPr>
              <a:t>https</a:t>
            </a:r>
            <a:r>
              <a:rPr lang="en-US" sz="1200" dirty="0" smtClean="0">
                <a:solidFill>
                  <a:schemeClr val="bg2"/>
                </a:solidFill>
              </a:rPr>
              <a:t>://svbtleusercontent.com/bv8igbik8skqcg.png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12" name="Picture 11" descr="garm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8" y="2478896"/>
            <a:ext cx="4429124" cy="2878930"/>
          </a:xfrm>
          <a:prstGeom prst="rect">
            <a:avLst/>
          </a:prstGeom>
        </p:spPr>
      </p:pic>
      <p:pic>
        <p:nvPicPr>
          <p:cNvPr id="13" name="Picture 12" descr="carpl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2699380"/>
            <a:ext cx="4703405" cy="2428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 </a:t>
            </a:r>
            <a:r>
              <a:rPr lang="en-GB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OnStar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BMW </a:t>
            </a:r>
            <a:r>
              <a:rPr lang="en-GB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ConnectedDrive</a:t>
            </a:r>
            <a:endParaRPr lang="en-GB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 lang="en-GB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8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Navigation Device / Connected Car</a:t>
            </a:r>
            <a:endParaRPr/>
          </a:p>
        </p:txBody>
      </p:sp>
      <p:sp>
        <p:nvSpPr>
          <p:cNvPr id="289" name="CustomShape 4"/>
          <p:cNvSpPr/>
          <p:nvPr/>
        </p:nvSpPr>
        <p:spPr>
          <a:xfrm>
            <a:off x="179640" y="6525360"/>
            <a:ext cx="662436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CCCC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http://gmauthority.com/blog/wp-content/uploads/2011/06/How-OnStar-Works-small1.jpg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14282" y="6215082"/>
            <a:ext cx="8715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http://pictures.topspeed.com/IMG/crop/200804/onstar-announces-des-1_600x0w.jpg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3250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4" name="AutoShape 6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6" name="AutoShape 8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onstar-announces-des-1_600x0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2571744"/>
            <a:ext cx="5286412" cy="3444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1" name="TextShape 2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Keeping up with the Changes</a:t>
            </a:r>
            <a:endParaRPr/>
          </a:p>
        </p:txBody>
      </p:sp>
      <p:sp>
        <p:nvSpPr>
          <p:cNvPr id="292" name="CustomShape 3"/>
          <p:cNvSpPr/>
          <p:nvPr/>
        </p:nvSpPr>
        <p:spPr>
          <a:xfrm>
            <a:off x="4356000" y="6237360"/>
            <a:ext cx="4571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https://free-info-pages.com/pics/xl330shome29.png</a:t>
            </a:r>
            <a:endParaRPr/>
          </a:p>
        </p:txBody>
      </p:sp>
      <p:pic>
        <p:nvPicPr>
          <p:cNvPr id="293" name="Picture 2"/>
          <p:cNvPicPr/>
          <p:nvPr/>
        </p:nvPicPr>
        <p:blipFill>
          <a:blip r:embed="rId2"/>
          <a:stretch/>
        </p:blipFill>
        <p:spPr>
          <a:xfrm>
            <a:off x="1403640" y="1628640"/>
            <a:ext cx="6318360" cy="46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format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 downloads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consuming ( </a:t>
            </a:r>
            <a:r>
              <a:rPr lang="en-GB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~2 hours 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*)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Unnecessary updates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Frequency of updates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https://auto-update.garmin.com/auto-update/?lang=en_US</a:t>
            </a:r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Disadvantages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1102</Words>
  <Application>LibreOffice/5.0.3.2$Linux_X86_64 LibreOffice_project/00m0$Build-2</Application>
  <PresentationFormat>On-screen Show (4:3)</PresentationFormat>
  <Paragraphs>401</Paragraphs>
  <Slides>52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Office Theme</vt:lpstr>
      <vt:lpstr>Office Theme</vt:lpstr>
      <vt:lpstr>Office Theme</vt:lpstr>
      <vt:lpstr>1_H0</vt:lpstr>
      <vt:lpstr>Differential map updates for highly automated driving and enhanced driver assistance services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Car -&gt; Server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Evaluation Period</vt:lpstr>
      <vt:lpstr>Slide 34</vt:lpstr>
      <vt:lpstr>Slide 35</vt:lpstr>
      <vt:lpstr>Slide 36</vt:lpstr>
      <vt:lpstr>Slide 37</vt:lpstr>
      <vt:lpstr>Slide 38</vt:lpstr>
      <vt:lpstr>T-test from paper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Map Updates</dc:title>
  <dc:creator>Aakash Sharma</dc:creator>
  <cp:lastModifiedBy>user</cp:lastModifiedBy>
  <cp:revision>439</cp:revision>
  <dcterms:modified xsi:type="dcterms:W3CDTF">2017-02-20T15:55:03Z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SKOMID">
    <vt:lpwstr>591d73a1-fdec-4118-9d1b-e68bb7c6a0b0</vt:lpwstr>
  </property>
  <property fmtid="{D5CDD505-2E9C-101B-9397-08002B2CF9AE}" pid="6" name="LinksUpToDate">
    <vt:bool>false</vt:bool>
  </property>
  <property fmtid="{D5CDD505-2E9C-101B-9397-08002B2CF9AE}" pid="7" name="MMClips">
    <vt:i4>1</vt:i4>
  </property>
  <property fmtid="{D5CDD505-2E9C-101B-9397-08002B2CF9AE}" pid="8" name="Notes">
    <vt:i4>4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52</vt:i4>
  </property>
  <property fmtid="{D5CDD505-2E9C-101B-9397-08002B2CF9AE}" pid="13" name="docID">
    <vt:lpwstr>123bb053-ad6c-46a1-9234-a71650388708</vt:lpwstr>
  </property>
</Properties>
</file>